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40"/>
  </p:notesMasterIdLst>
  <p:sldIdLst>
    <p:sldId id="291" r:id="rId2"/>
    <p:sldId id="305" r:id="rId3"/>
    <p:sldId id="259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7" r:id="rId14"/>
    <p:sldId id="318" r:id="rId15"/>
    <p:sldId id="316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297" r:id="rId34"/>
    <p:sldId id="306" r:id="rId35"/>
    <p:sldId id="337" r:id="rId36"/>
    <p:sldId id="338" r:id="rId37"/>
    <p:sldId id="339" r:id="rId38"/>
    <p:sldId id="340" r:id="rId39"/>
  </p:sldIdLst>
  <p:sldSz cx="122443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4">
          <p15:clr>
            <a:srgbClr val="A4A3A4"/>
          </p15:clr>
        </p15:guide>
        <p15:guide id="2" orient="horz" pos="569">
          <p15:clr>
            <a:srgbClr val="A4A3A4"/>
          </p15:clr>
        </p15:guide>
        <p15:guide id="3" orient="horz" pos="683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10">
          <p15:clr>
            <a:srgbClr val="A4A3A4"/>
          </p15:clr>
        </p15:guide>
        <p15:guide id="6" pos="7410">
          <p15:clr>
            <a:srgbClr val="A4A3A4"/>
          </p15:clr>
        </p15:guide>
        <p15:guide id="7" pos="296">
          <p15:clr>
            <a:srgbClr val="A4A3A4"/>
          </p15:clr>
        </p15:guide>
        <p15:guide id="8" pos="3766" userDrawn="1">
          <p15:clr>
            <a:srgbClr val="A4A3A4"/>
          </p15:clr>
        </p15:guide>
        <p15:guide id="9" pos="3925" userDrawn="1">
          <p15:clr>
            <a:srgbClr val="A4A3A4"/>
          </p15:clr>
        </p15:guide>
        <p15:guide id="10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469"/>
    <a:srgbClr val="CDD7DC"/>
    <a:srgbClr val="CDC3B9"/>
    <a:srgbClr val="5F5550"/>
    <a:srgbClr val="C83296"/>
    <a:srgbClr val="FF5F05"/>
    <a:srgbClr val="002395"/>
    <a:srgbClr val="0A2D50"/>
    <a:srgbClr val="FC5E72"/>
    <a:srgbClr val="F5B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4"/>
    <p:restoredTop sz="89947"/>
  </p:normalViewPr>
  <p:slideViewPr>
    <p:cSldViewPr snapToGrid="0" snapToObjects="1">
      <p:cViewPr>
        <p:scale>
          <a:sx n="114" d="100"/>
          <a:sy n="114" d="100"/>
        </p:scale>
        <p:origin x="456" y="240"/>
      </p:cViewPr>
      <p:guideLst>
        <p:guide orient="horz" pos="3154"/>
        <p:guide orient="horz" pos="569"/>
        <p:guide orient="horz" pos="683"/>
        <p:guide orient="horz" pos="4088"/>
        <p:guide orient="horz" pos="110"/>
        <p:guide pos="7410"/>
        <p:guide pos="296"/>
        <p:guide pos="3766"/>
        <p:guide pos="3925"/>
        <p:guide orient="horz" pos="3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E8380-8495-497D-B6EF-3FF2DD78596E}" type="datetimeFigureOut">
              <a:rPr lang="en-GB" smtClean="0"/>
              <a:t>29/10/2021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F7DE7-2C37-4912-A6C1-DE320183B3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*Software has to make assumptions regarding the format and data types in plaintext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04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 is giving information about the package and other packages that are being loaded by it</a:t>
            </a:r>
          </a:p>
          <a:p>
            <a:r>
              <a:rPr lang="en-GB" dirty="0"/>
              <a:t>We are safe to ignore this warning. But always make sure that the output is sensible when using the package functions</a:t>
            </a:r>
          </a:p>
          <a:p>
            <a:r>
              <a:rPr lang="en-GB" dirty="0"/>
              <a:t>Code can still run with a warning. We saw an output. With an error, execution stops and there is no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29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Rstudio</a:t>
            </a:r>
            <a:r>
              <a:rPr lang="en-GB" dirty="0"/>
              <a:t> Community</a:t>
            </a:r>
          </a:p>
          <a:p>
            <a:r>
              <a:rPr lang="en-GB" dirty="0" err="1"/>
              <a:t>Biostars</a:t>
            </a:r>
            <a:endParaRPr lang="en-GB" dirty="0"/>
          </a:p>
          <a:p>
            <a:r>
              <a:rPr lang="en-GB" dirty="0" err="1"/>
              <a:t>StackOverflow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09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 of a negative number is undefined, so R will warn you and return </a:t>
            </a:r>
            <a:r>
              <a:rPr lang="en-GB" dirty="0" err="1"/>
              <a:t>NaN</a:t>
            </a:r>
            <a:endParaRPr lang="en-GB" dirty="0"/>
          </a:p>
          <a:p>
            <a:r>
              <a:rPr lang="en-GB" dirty="0"/>
              <a:t>ggplot2 is misspelled</a:t>
            </a:r>
          </a:p>
          <a:p>
            <a:r>
              <a:rPr lang="en-GB" dirty="0" err="1"/>
              <a:t>dplyr</a:t>
            </a:r>
            <a:r>
              <a:rPr lang="en-GB" dirty="0"/>
              <a:t> filter verb received a logical array of the wrong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61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8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t-test, x and y are </a:t>
            </a:r>
            <a:r>
              <a:rPr lang="en-GB" dirty="0" err="1"/>
              <a:t>subsetted</a:t>
            </a:r>
            <a:r>
              <a:rPr lang="en-GB" dirty="0"/>
              <a:t> and specified in the function call</a:t>
            </a:r>
          </a:p>
          <a:p>
            <a:r>
              <a:rPr lang="en-GB" dirty="0"/>
              <a:t>For the ANOVA, no </a:t>
            </a:r>
            <a:r>
              <a:rPr lang="en-GB" dirty="0" err="1"/>
              <a:t>subsetting</a:t>
            </a:r>
            <a:r>
              <a:rPr lang="en-GB" dirty="0"/>
              <a:t> is required. Instead, you use a formula argument. This reads as “odds ratio varies according to gene set”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02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Wilcoxon test, x and y are </a:t>
            </a:r>
            <a:r>
              <a:rPr lang="en-GB" dirty="0" err="1"/>
              <a:t>subsetted</a:t>
            </a:r>
            <a:r>
              <a:rPr lang="en-GB" dirty="0"/>
              <a:t> and specified in the function call</a:t>
            </a:r>
          </a:p>
          <a:p>
            <a:r>
              <a:rPr lang="en-GB" dirty="0"/>
              <a:t>For the Kruskal test, no </a:t>
            </a:r>
            <a:r>
              <a:rPr lang="en-GB" dirty="0" err="1"/>
              <a:t>subsetting</a:t>
            </a:r>
            <a:r>
              <a:rPr lang="en-GB" dirty="0"/>
              <a:t> is required. Instead, you use a formula argument. This reads as “odds ratio varies according to gene set”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3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8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93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e.g. Maths operators only work on numeric classes</a:t>
            </a:r>
          </a:p>
          <a:p>
            <a:r>
              <a:rPr lang="en-GB" dirty="0"/>
              <a:t>Plotting functions won’t work because R doesn’t know to treat the data as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1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only convert characters to </a:t>
            </a:r>
            <a:r>
              <a:rPr lang="en-GB" dirty="0" err="1"/>
              <a:t>numerics</a:t>
            </a:r>
            <a:r>
              <a:rPr lang="en-GB" dirty="0"/>
              <a:t> if it’s obvious to R that it should be 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Combines the function of $ and [</a:t>
            </a:r>
            <a:r>
              <a:rPr lang="en-GB" dirty="0" err="1"/>
              <a:t>i</a:t>
            </a:r>
            <a:r>
              <a:rPr lang="en-GB" dirty="0"/>
              <a:t>,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any kind of </a:t>
            </a:r>
            <a:r>
              <a:rPr lang="en-GB" dirty="0" err="1"/>
              <a:t>subsetting</a:t>
            </a:r>
            <a:r>
              <a:rPr lang="en-GB" dirty="0"/>
              <a:t> using a logical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such file or directory. Check that we typed the filename correctly and that R knows where to look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0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items in the list can’t be converted to integer</a:t>
            </a:r>
          </a:p>
          <a:p>
            <a:r>
              <a:rPr lang="en-GB" dirty="0"/>
              <a:t>We probably can’t ignore this warning because we have lost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F7DE7-2C37-4912-A6C1-DE320183B30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40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56303" y="869792"/>
            <a:ext cx="6721435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481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3" y="1088723"/>
            <a:ext cx="11280263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91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5" y="1088720"/>
            <a:ext cx="3615497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5" y="3519000"/>
            <a:ext cx="3615497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46827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46827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314446" y="1088720"/>
            <a:ext cx="361855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314446" y="3519000"/>
            <a:ext cx="361855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218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064" y="1088720"/>
            <a:ext cx="5519616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2064" y="3519000"/>
            <a:ext cx="5519616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42709" y="1088720"/>
            <a:ext cx="552267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42709" y="3519000"/>
            <a:ext cx="552267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050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67144" y="1089025"/>
            <a:ext cx="539518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360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2065" y="1089025"/>
            <a:ext cx="539518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1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62890" y="1089025"/>
            <a:ext cx="539943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119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2063" y="1088356"/>
            <a:ext cx="5399435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412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3420000"/>
            <a:ext cx="11280263" cy="2520000"/>
          </a:xfrm>
        </p:spPr>
        <p:txBody>
          <a:bodyPr anchor="b" anchorCtr="0">
            <a:normAutofit/>
          </a:bodyPr>
          <a:lstStyle>
            <a:lvl1pPr>
              <a:defRPr sz="1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6121400"/>
            <a:ext cx="11280263" cy="3600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782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18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9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612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3" y="4689283"/>
            <a:ext cx="11280263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063" y="5598000"/>
            <a:ext cx="11280263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56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Georgia"/>
                <a:cs typeface="Georgia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104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708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12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063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225" y="1088721"/>
            <a:ext cx="53991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2063" y="909220"/>
            <a:ext cx="11280263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97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063" y="180000"/>
            <a:ext cx="11280263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063" y="1089220"/>
            <a:ext cx="11280263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10/29/21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94" r:id="rId3"/>
    <p:sldLayoutId id="2147483695" r:id="rId4"/>
    <p:sldLayoutId id="2147483707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mac1/Desktop/KCL_box_red_485_rgb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mac1/Desktop/KCL_box_red_485_rgb.p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38/d41586-021-02211-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338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package to check the data types of each of the columns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US" dirty="0"/>
              <a:t>. Do the data types make sense?</a:t>
            </a:r>
          </a:p>
          <a:p>
            <a:r>
              <a:rPr lang="en-US" b="1" dirty="0"/>
              <a:t>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b="1" dirty="0"/>
              <a:t>, the Odds Ratio and Combined Score columns are numbers stored as characters. Complete the code to convert these columns into numeric data types using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/>
              <a:t>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04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choose the data we’re actually interested in.</a:t>
            </a:r>
          </a:p>
          <a:p>
            <a:endParaRPr lang="en-GB" dirty="0"/>
          </a:p>
          <a:p>
            <a:r>
              <a:rPr lang="en-GB" dirty="0"/>
              <a:t>Selecting data of interest is called </a:t>
            </a:r>
            <a:r>
              <a:rPr lang="en-GB" dirty="0" err="1"/>
              <a:t>subsetting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In base R, we can subset by column name or by index.</a:t>
            </a:r>
          </a:p>
          <a:p>
            <a:endParaRPr lang="en-GB" dirty="0"/>
          </a:p>
          <a:p>
            <a:r>
              <a:rPr lang="en-GB" dirty="0" err="1"/>
              <a:t>Subsetting</a:t>
            </a:r>
            <a:r>
              <a:rPr lang="en-GB" dirty="0"/>
              <a:t> by column name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/>
              <a:t> operator.</a:t>
            </a:r>
          </a:p>
          <a:p>
            <a:endParaRPr lang="en-GB" dirty="0"/>
          </a:p>
          <a:p>
            <a:r>
              <a:rPr lang="en-GB" dirty="0" err="1"/>
              <a:t>Subsetting</a:t>
            </a:r>
            <a:r>
              <a:rPr lang="en-GB" dirty="0"/>
              <a:t> by index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dirty="0"/>
              <a:t> operator.</a:t>
            </a:r>
          </a:p>
        </p:txBody>
      </p:sp>
    </p:spTree>
    <p:extLst>
      <p:ext uri="{BB962C8B-B14F-4D97-AF65-F5344CB8AC3E}">
        <p14:creationId xmlns:p14="http://schemas.microsoft.com/office/powerpoint/2010/main" val="13858049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by column name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/>
              <a:t> operator.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gives us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 </a:t>
            </a:r>
            <a:r>
              <a:rPr lang="en-GB" dirty="0"/>
              <a:t>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/>
              <a:t>Subsetting</a:t>
            </a:r>
            <a:r>
              <a:rPr lang="en-GB" dirty="0"/>
              <a:t> by index is done by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dirty="0"/>
              <a:t> operator.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[3,2] </a:t>
            </a:r>
            <a:r>
              <a:rPr lang="en-GB" dirty="0"/>
              <a:t>gives us the element in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 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 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/>
              <a:t>rd row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,2] </a:t>
            </a:r>
            <a:r>
              <a:rPr lang="en-GB" dirty="0"/>
              <a:t>gives us the entire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nd column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[1:3,1:3]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Using both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dirty="0"/>
              <a:t>and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operators is possible.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</a:t>
            </a:r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860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2" y="1089219"/>
            <a:ext cx="11280263" cy="5243341"/>
          </a:xfrm>
        </p:spPr>
        <p:txBody>
          <a:bodyPr/>
          <a:lstStyle/>
          <a:p>
            <a:r>
              <a:rPr lang="en-GB" dirty="0"/>
              <a:t>It is possible to specify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/>
              <a:t> using rules rather than numbers.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 </a:t>
            </a:r>
            <a:r>
              <a:rPr lang="en-GB" dirty="0"/>
              <a:t>to specify the indices of interest using numeric rules.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which(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my_plaintext$Adjusted.P.value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1e-9)</a:t>
            </a:r>
            <a:b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/>
              <a:t>stores the indices with adjusted p-value less than 10</a:t>
            </a:r>
            <a:r>
              <a:rPr lang="en-GB" baseline="30000" dirty="0"/>
              <a:t>-9 </a:t>
            </a:r>
            <a:r>
              <a:rPr lang="en-GB" dirty="0"/>
              <a:t>in a variable called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  <a:r>
              <a:rPr lang="en-GB" dirty="0"/>
              <a:t> returns entire rows for which adjusted p-value is less than 10</a:t>
            </a:r>
            <a:r>
              <a:rPr lang="en-GB" baseline="30000" dirty="0"/>
              <a:t>-9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37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I: base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2" y="1089219"/>
            <a:ext cx="11280263" cy="5243341"/>
          </a:xfrm>
        </p:spPr>
        <p:txBody>
          <a:bodyPr/>
          <a:lstStyle/>
          <a:p>
            <a:r>
              <a:rPr lang="en-GB" dirty="0"/>
              <a:t>It is possible to specify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/>
              <a:t> using rules rather than numbers.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grep() </a:t>
            </a:r>
            <a:r>
              <a:rPr lang="en-GB" dirty="0"/>
              <a:t>to specify the indices of interest by matching text.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idx2 &lt;- grep(“neuron”,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my_plaintext$Term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/>
              <a:t>stores the indices of the terms containing “neuron” in a variable called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idx2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[idx2, ]</a:t>
            </a:r>
            <a:r>
              <a:rPr lang="en-GB" dirty="0"/>
              <a:t> returns entire rows in which the terms contain “neuron”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173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Use base R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which have Odds Ratio greater than 200.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base R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which Term contains the text "membrane".</a:t>
            </a:r>
          </a:p>
        </p:txBody>
      </p:sp>
    </p:spTree>
    <p:extLst>
      <p:ext uri="{BB962C8B-B14F-4D97-AF65-F5344CB8AC3E}">
        <p14:creationId xmlns:p14="http://schemas.microsoft.com/office/powerpoint/2010/main" val="20181908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pipe operator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%&gt;%.</a:t>
            </a:r>
            <a:r>
              <a:rPr lang="en-GB" dirty="0"/>
              <a:t> This is a binary operator that takes the output of the left-hand side and uses it as the input for the right-hand side.</a:t>
            </a:r>
          </a:p>
          <a:p>
            <a:endParaRPr lang="en-GB" dirty="0"/>
          </a:p>
          <a:p>
            <a:r>
              <a:rPr lang="en-GB" dirty="0"/>
              <a:t>Use the pipe operator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GB" dirty="0"/>
              <a:t> to use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GB" dirty="0"/>
              <a:t> on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GB" dirty="0" err="1"/>
              <a:t>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plaintext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glimpse()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110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select()</a:t>
            </a:r>
            <a:r>
              <a:rPr lang="en-GB" dirty="0"/>
              <a:t> verb. This allows you to subset entire columns by name or by number.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select(Term, 3, `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Odds.Ratio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2095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E8CD-2448-4BC6-8A83-536EA00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Subsetting</a:t>
            </a:r>
            <a:r>
              <a:rPr lang="en-GB" dirty="0"/>
              <a:t> data II: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dplyr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752-FD2B-4FC9-A123-4EF09C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use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to subset data in a more readable way.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features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  <a:r>
              <a:rPr lang="en-GB" dirty="0"/>
              <a:t> verb. This allows you to subset rows according to numeric or character rules. 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filter(`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Combined.Score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1000)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515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which have Odds Ratio greater than 200.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 to extract the rows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which Term contains the text "membrane".</a:t>
            </a:r>
          </a:p>
          <a:p>
            <a:endParaRPr lang="en-US" dirty="0"/>
          </a:p>
          <a:p>
            <a:r>
              <a:rPr lang="en-US" dirty="0"/>
              <a:t>Free practice: write code to extract all Terms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containing the text "neuron" for which P-value us less than 10</a:t>
            </a:r>
            <a:r>
              <a:rPr lang="en-US" baseline="30000" dirty="0"/>
              <a:t>-4</a:t>
            </a:r>
            <a:r>
              <a:rPr lang="en-US" dirty="0"/>
              <a:t>. It's your choice whether you use base R functions or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371158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D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DSC1517.jpg">
            <a:extLst>
              <a:ext uri="{FF2B5EF4-FFF2-40B4-BE49-F238E27FC236}">
                <a16:creationId xmlns:a16="http://schemas.microsoft.com/office/drawing/2014/main" id="{BBE4F63D-11DF-944B-BECE-98FAF6486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" t="16360" r="167"/>
          <a:stretch/>
        </p:blipFill>
        <p:spPr>
          <a:xfrm>
            <a:off x="-1" y="0"/>
            <a:ext cx="12244389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DD194-1527-4B40-A500-9A31309D7B23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ACF25-581A-8F4C-9474-7A61DC85B1E4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KCL-LOGO-UK-1.png">
              <a:extLst>
                <a:ext uri="{FF2B5EF4-FFF2-40B4-BE49-F238E27FC236}">
                  <a16:creationId xmlns:a16="http://schemas.microsoft.com/office/drawing/2014/main" id="{1ABDF81F-3A71-C940-A37C-C208BB932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36864-A815-5E44-898D-E8C2CDDC46D0}"/>
              </a:ext>
            </a:extLst>
          </p:cNvPr>
          <p:cNvSpPr/>
          <p:nvPr/>
        </p:nvSpPr>
        <p:spPr>
          <a:xfrm>
            <a:off x="0" y="3460750"/>
            <a:ext cx="12244388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5000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7633F8-8F33-8144-B9BF-0B4C6F31ECB0}"/>
              </a:ext>
            </a:extLst>
          </p:cNvPr>
          <p:cNvSpPr txBox="1">
            <a:spLocks/>
          </p:cNvSpPr>
          <p:nvPr/>
        </p:nvSpPr>
        <p:spPr>
          <a:xfrm>
            <a:off x="360000" y="5920728"/>
            <a:ext cx="8424000" cy="7920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MSc Microbiome in Health and Disease | Module 2</a:t>
            </a:r>
          </a:p>
          <a:p>
            <a:r>
              <a:rPr lang="en-GB" dirty="0"/>
              <a:t>Simon Lam, </a:t>
            </a:r>
            <a:r>
              <a:rPr lang="en-GB" dirty="0" err="1"/>
              <a:t>Bouchra</a:t>
            </a:r>
            <a:r>
              <a:rPr lang="en-GB" dirty="0"/>
              <a:t> </a:t>
            </a:r>
            <a:r>
              <a:rPr lang="en-GB" dirty="0" err="1"/>
              <a:t>Ezzamouri</a:t>
            </a:r>
            <a:r>
              <a:rPr lang="en-GB" dirty="0"/>
              <a:t>, Frederick </a:t>
            </a:r>
            <a:r>
              <a:rPr lang="en-GB" dirty="0" err="1"/>
              <a:t>Clasen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B4E27-939F-C74E-809C-E801CF86F7D1}"/>
              </a:ext>
            </a:extLst>
          </p:cNvPr>
          <p:cNvSpPr txBox="1">
            <a:spLocks/>
          </p:cNvSpPr>
          <p:nvPr/>
        </p:nvSpPr>
        <p:spPr>
          <a:xfrm>
            <a:off x="360000" y="4439505"/>
            <a:ext cx="8424000" cy="140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dirty="0"/>
              <a:t>Programming with R:</a:t>
            </a:r>
            <a:br>
              <a:rPr lang="en-GB" dirty="0"/>
            </a:br>
            <a:r>
              <a:rPr lang="en-GB" dirty="0"/>
              <a:t>I. Choices of a programmer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318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for()</a:t>
            </a:r>
            <a:r>
              <a:rPr lang="en-GB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We need to be able to repetitively perform a set of actions for each subset of interest. This is called iterating over a list. We use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to do this.</a:t>
            </a:r>
          </a:p>
          <a:p>
            <a:endParaRPr lang="en-US" dirty="0"/>
          </a:p>
          <a:p>
            <a:r>
              <a:rPr lang="en-US" dirty="0"/>
              <a:t>First, </a:t>
            </a:r>
            <a:r>
              <a:rPr lang="en-US" dirty="0" err="1"/>
              <a:t>initialise</a:t>
            </a:r>
            <a:r>
              <a:rPr lang="en-US" dirty="0"/>
              <a:t> a list containing the subsets of interest.</a:t>
            </a:r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my_interest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c("neuron", "membrane", "development")</a:t>
            </a:r>
          </a:p>
          <a:p>
            <a:endParaRPr lang="en-US" dirty="0"/>
          </a:p>
          <a:p>
            <a:r>
              <a:rPr lang="en-US" dirty="0"/>
              <a:t>The basic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 </a:t>
            </a:r>
            <a:r>
              <a:rPr lang="en-US" dirty="0"/>
              <a:t>loop performs its actions once per list item.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for(item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my_interest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cat("I am interested in", item, "\n")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(item), "IS NOW IN UPPERCASE\n")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When we are inside the loop, we use the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dirty="0"/>
              <a:t> variable to access the list item we’re on. This is called the counter variable. We define its name inside the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call.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50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F878-1FCC-4026-8A3A-9BE7BB84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for()</a:t>
            </a:r>
            <a:r>
              <a:rPr lang="en-GB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C7F5-7583-4545-9042-F10005F4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243341"/>
          </a:xfrm>
        </p:spPr>
        <p:txBody>
          <a:bodyPr/>
          <a:lstStyle/>
          <a:p>
            <a:r>
              <a:rPr lang="en-US" dirty="0"/>
              <a:t>We need to be able to repetitively perform a set of actions for each subset of interest. This is called iterating over a list. We use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 to do this.</a:t>
            </a:r>
          </a:p>
          <a:p>
            <a:endParaRPr lang="en-US" dirty="0"/>
          </a:p>
          <a:p>
            <a:r>
              <a:rPr lang="en-US" dirty="0"/>
              <a:t>We can iterate over a numerical range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cat("I am thinking of the number",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"\n")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/>
              <a:t>We can use the counter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/>
              <a:t> as an index to subset data 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1:10) {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cat("The",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column in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called",</a:t>
            </a:r>
            <a:b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names(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"\n")</a:t>
            </a: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1761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A4E3-95DB-0342-BE06-26BDB7BC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159D-6E9D-6F45-A0A2-9B53A4BA0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 a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GB" dirty="0"/>
              <a:t> </a:t>
            </a:r>
            <a:r>
              <a:rPr lang="en-GB" b="1" dirty="0"/>
              <a:t>loop to find all of the Terms in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/>
              <a:t>which contain: a) "neuron", b) "membrane", c) "development". </a:t>
            </a:r>
            <a:r>
              <a:rPr lang="en-GB" dirty="0"/>
              <a:t>It's your choice whether you want to use base R functions or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for the </a:t>
            </a:r>
            <a:r>
              <a:rPr lang="en-GB" dirty="0" err="1"/>
              <a:t>subsetting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644509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Programmers encounter more errors than outputs!</a:t>
            </a:r>
          </a:p>
          <a:p>
            <a:endParaRPr lang="en-GB" dirty="0"/>
          </a:p>
          <a:p>
            <a:r>
              <a:rPr lang="en-GB" dirty="0"/>
              <a:t>We need to be able to understand </a:t>
            </a:r>
            <a:r>
              <a:rPr lang="en-GB" b="1" dirty="0"/>
              <a:t>errors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 = 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non_existent_file.csv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file(file, "rt") : cannot open the connection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addition: Warning message: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file(file, "rt") 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cannot open file '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non_existent_file.csv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No such file or directory</a:t>
            </a:r>
          </a:p>
          <a:p>
            <a:endParaRPr lang="en-GB" dirty="0"/>
          </a:p>
          <a:p>
            <a:r>
              <a:rPr lang="en-GB" dirty="0"/>
              <a:t>Why did this happen?</a:t>
            </a:r>
          </a:p>
        </p:txBody>
      </p:sp>
    </p:spTree>
    <p:extLst>
      <p:ext uri="{BB962C8B-B14F-4D97-AF65-F5344CB8AC3E}">
        <p14:creationId xmlns:p14="http://schemas.microsoft.com/office/powerpoint/2010/main" val="15205083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understand </a:t>
            </a:r>
            <a:r>
              <a:rPr lang="en-GB" b="1" dirty="0"/>
              <a:t>warnings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my_warning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c("hello", 1, 3e-9, FALSE)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my_warning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NA  1  0 NA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 introduced by coercion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Why did this happen?</a:t>
            </a:r>
          </a:p>
          <a:p>
            <a:r>
              <a:rPr lang="en-GB" dirty="0"/>
              <a:t>Can we ignore this warning?</a:t>
            </a:r>
          </a:p>
        </p:txBody>
      </p:sp>
    </p:spTree>
    <p:extLst>
      <p:ext uri="{BB962C8B-B14F-4D97-AF65-F5344CB8AC3E}">
        <p14:creationId xmlns:p14="http://schemas.microsoft.com/office/powerpoint/2010/main" val="17490299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EAE-FEE8-2742-BC2F-1AD5F49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FE66-E1E4-6346-97E4-1C5F53B0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understand </a:t>
            </a:r>
            <a:r>
              <a:rPr lang="en-GB" b="1" dirty="0"/>
              <a:t>warnings</a:t>
            </a:r>
            <a:r>
              <a:rPr lang="en-GB" dirty="0"/>
              <a:t> when we encounter them.</a:t>
            </a:r>
          </a:p>
          <a:p>
            <a:endParaRPr lang="en-GB" dirty="0"/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 required package: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‘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ggpubr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was built under R version 3.6.3 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r>
              <a:rPr lang="en-GB" dirty="0"/>
              <a:t>Why did this happen?</a:t>
            </a:r>
          </a:p>
          <a:p>
            <a:r>
              <a:rPr lang="en-GB" dirty="0"/>
              <a:t>Can we ignore this warning?</a:t>
            </a:r>
          </a:p>
          <a:p>
            <a:r>
              <a:rPr lang="en-GB" dirty="0"/>
              <a:t>How are warnings different from errors?</a:t>
            </a:r>
          </a:p>
        </p:txBody>
      </p:sp>
    </p:spTree>
    <p:extLst>
      <p:ext uri="{BB962C8B-B14F-4D97-AF65-F5344CB8AC3E}">
        <p14:creationId xmlns:p14="http://schemas.microsoft.com/office/powerpoint/2010/main" val="3428450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496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38398-08BC-B64E-A4E8-33B0D1D6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94" y="436738"/>
            <a:ext cx="7670006" cy="59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7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know how to search for fixes for errors we aren’t sure about.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Positive column indexes in `[` must match number of columns: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`.data` has 13 columns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Position 1 equals 100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F7148-66B2-E04F-9AF5-887CC530A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45" y="0"/>
            <a:ext cx="4685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145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600C-C7B0-C540-B2E0-0BE28789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BBE6-2EFD-214C-AEB7-0315D5FF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Run the following commands, which will throw warnings or errors. Reason with yourself or check online to understand what happened. Change the code to clear the error.</a:t>
            </a:r>
          </a:p>
          <a:p>
            <a:endParaRPr lang="en-GB" dirty="0"/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log(-1)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library(ggplto2)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filter(c(TRUE, TRUE, TRUE))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271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choices: Contents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Reading and writing data to/from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types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Subsetting</a:t>
            </a:r>
            <a:r>
              <a:rPr lang="en-US" dirty="0"/>
              <a:t> data I: base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Subsetting</a:t>
            </a:r>
            <a:r>
              <a:rPr lang="en-US" dirty="0"/>
              <a:t> data II: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for()</a:t>
            </a:r>
            <a:r>
              <a:rPr lang="en-US" dirty="0"/>
              <a:t>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Error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Extension: regular expressions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126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52AA-E2B6-4447-B3DE-9D3495A8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BF049-3165-8442-A8B3-6473C835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Say we want to filter for terms containing “synapse”. But then we’ll miss the terms containing “synaptic”. How can we deal with this?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synap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Term)) %&gt;% select(Term)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 = </a:t>
            </a:r>
            <a:r>
              <a:rPr lang="en-GB" dirty="0"/>
              <a:t>argument in the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call supports regular expressions (regex). Try this: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("regulation.+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synap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Term)) %&gt;% select(Term)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What does this do?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2712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52AA-E2B6-4447-B3DE-9D3495A8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BF049-3165-8442-A8B3-6473C835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19"/>
            <a:ext cx="11280263" cy="5389639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We use different characters in our regex to match special characters or sets of characters in our input string.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GB" dirty="0"/>
              <a:t>matches any character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\\w </a:t>
            </a:r>
            <a:r>
              <a:rPr lang="en-GB" dirty="0"/>
              <a:t>matches any word character (A-Z, a-z, 0-9, _)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\\d </a:t>
            </a:r>
            <a:r>
              <a:rPr lang="en-GB" dirty="0"/>
              <a:t>matches any digit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 </a:t>
            </a:r>
            <a:r>
              <a:rPr lang="en-GB" dirty="0"/>
              <a:t>matches the tab character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 </a:t>
            </a:r>
            <a:r>
              <a:rPr lang="en-GB" dirty="0"/>
              <a:t>matches the newline character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 </a:t>
            </a:r>
            <a:r>
              <a:rPr lang="en-GB" dirty="0"/>
              <a:t>matches the start of a string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dirty="0"/>
              <a:t>matches the end of a string</a:t>
            </a:r>
          </a:p>
          <a:p>
            <a:endParaRPr lang="en-GB" dirty="0"/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dirty="0"/>
              <a:t>matches at least once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dirty="0"/>
              <a:t>matches at least zero times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{n} </a:t>
            </a:r>
            <a:r>
              <a:rPr lang="en-GB" dirty="0"/>
              <a:t>matches exactly n times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{n,} </a:t>
            </a:r>
            <a:r>
              <a:rPr lang="en-GB" dirty="0"/>
              <a:t>matches at least n times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GB" dirty="0"/>
              <a:t>matches between n and m times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\\+ </a:t>
            </a:r>
            <a:r>
              <a:rPr lang="en-GB" dirty="0"/>
              <a:t>regex escape. This matches a literal “+” rather than interpreting it as regex.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19326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6FA8-387D-A74E-AE6E-9E19F01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7102-A140-F943-99EC-57A8E122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all of the terms in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for which Overlap contains two digits, followed by a slash, followed by three digits.</a:t>
            </a:r>
          </a:p>
        </p:txBody>
      </p:sp>
    </p:spTree>
    <p:extLst>
      <p:ext uri="{BB962C8B-B14F-4D97-AF65-F5344CB8AC3E}">
        <p14:creationId xmlns:p14="http://schemas.microsoft.com/office/powerpoint/2010/main" val="15394214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D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_DSC1517.jpg">
            <a:extLst>
              <a:ext uri="{FF2B5EF4-FFF2-40B4-BE49-F238E27FC236}">
                <a16:creationId xmlns:a16="http://schemas.microsoft.com/office/drawing/2014/main" id="{6F93A230-7676-1F4E-9F86-F0707BB3B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t="3167" b="13337"/>
          <a:stretch/>
        </p:blipFill>
        <p:spPr>
          <a:xfrm>
            <a:off x="0" y="0"/>
            <a:ext cx="1224439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DD194-1527-4B40-A500-9A31309D7B23}"/>
              </a:ext>
            </a:extLst>
          </p:cNvPr>
          <p:cNvGrpSpPr>
            <a:grpSpLocks noChangeAspect="1"/>
          </p:cNvGrpSpPr>
          <p:nvPr/>
        </p:nvGrpSpPr>
        <p:grpSpPr>
          <a:xfrm>
            <a:off x="10534388" y="0"/>
            <a:ext cx="1710000" cy="1303021"/>
            <a:chOff x="7949775" y="1"/>
            <a:chExt cx="1194225" cy="91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ACF25-581A-8F4C-9474-7A61DC85B1E4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KCL-LOGO-UK-1.png">
              <a:extLst>
                <a:ext uri="{FF2B5EF4-FFF2-40B4-BE49-F238E27FC236}">
                  <a16:creationId xmlns:a16="http://schemas.microsoft.com/office/drawing/2014/main" id="{1ABDF81F-3A71-C940-A37C-C208BB932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36864-A815-5E44-898D-E8C2CDDC46D0}"/>
              </a:ext>
            </a:extLst>
          </p:cNvPr>
          <p:cNvSpPr/>
          <p:nvPr/>
        </p:nvSpPr>
        <p:spPr>
          <a:xfrm>
            <a:off x="0" y="3460750"/>
            <a:ext cx="12244388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5000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7633F8-8F33-8144-B9BF-0B4C6F31ECB0}"/>
              </a:ext>
            </a:extLst>
          </p:cNvPr>
          <p:cNvSpPr txBox="1">
            <a:spLocks/>
          </p:cNvSpPr>
          <p:nvPr/>
        </p:nvSpPr>
        <p:spPr>
          <a:xfrm>
            <a:off x="360000" y="5920728"/>
            <a:ext cx="8424000" cy="7920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MSc Microbiome in Health and Disease | Module 2</a:t>
            </a:r>
          </a:p>
          <a:p>
            <a:r>
              <a:rPr lang="en-GB" dirty="0"/>
              <a:t>Simon Lam, </a:t>
            </a:r>
            <a:r>
              <a:rPr lang="en-GB" dirty="0" err="1"/>
              <a:t>Bouchra</a:t>
            </a:r>
            <a:r>
              <a:rPr lang="en-GB" dirty="0"/>
              <a:t> </a:t>
            </a:r>
            <a:r>
              <a:rPr lang="en-GB" dirty="0" err="1"/>
              <a:t>Ezzamouri</a:t>
            </a:r>
            <a:r>
              <a:rPr lang="en-GB" dirty="0"/>
              <a:t>, Frederick </a:t>
            </a:r>
            <a:r>
              <a:rPr lang="en-GB" dirty="0" err="1"/>
              <a:t>Clasen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6A492B-E493-3845-84DB-BB4C57B8B2D6}"/>
              </a:ext>
            </a:extLst>
          </p:cNvPr>
          <p:cNvSpPr txBox="1">
            <a:spLocks/>
          </p:cNvSpPr>
          <p:nvPr/>
        </p:nvSpPr>
        <p:spPr>
          <a:xfrm>
            <a:off x="360000" y="4439505"/>
            <a:ext cx="8424000" cy="140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GB" dirty="0"/>
              <a:t>Programming with R:</a:t>
            </a:r>
            <a:br>
              <a:rPr lang="en-GB"/>
            </a:br>
            <a:r>
              <a:rPr lang="en-GB"/>
              <a:t>II. </a:t>
            </a:r>
            <a:r>
              <a:rPr lang="en-GB" dirty="0"/>
              <a:t>Choices of a statistician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75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choices: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Revision: normality tests</a:t>
            </a:r>
          </a:p>
          <a:p>
            <a:r>
              <a:rPr lang="en-US" dirty="0"/>
              <a:t>Tests for differing means: Parametric and non-parametric tests</a:t>
            </a:r>
          </a:p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7664742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Normality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statistical tests require an assumption of normally distributed data.</a:t>
            </a:r>
          </a:p>
          <a:p>
            <a:endParaRPr lang="en-GB" dirty="0"/>
          </a:p>
          <a:p>
            <a:r>
              <a:rPr lang="en-GB" dirty="0"/>
              <a:t>Use the Shapiro-Wilk test, Kolmogorov-Smirnov test, or QQ plot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shapiro.test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ks.test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Ratio`, "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$`Odds Ratio`)</a:t>
            </a:r>
            <a:endParaRPr lang="en-GB" dirty="0"/>
          </a:p>
          <a:p>
            <a:endParaRPr lang="en-GB" dirty="0"/>
          </a:p>
          <a:p>
            <a:r>
              <a:rPr lang="en-GB" dirty="0"/>
              <a:t>Exercise: Are the data in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/>
              <a:t>normally distributed?</a:t>
            </a:r>
          </a:p>
        </p:txBody>
      </p:sp>
    </p:spTree>
    <p:extLst>
      <p:ext uri="{BB962C8B-B14F-4D97-AF65-F5344CB8AC3E}">
        <p14:creationId xmlns:p14="http://schemas.microsoft.com/office/powerpoint/2010/main" val="37824512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differing means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Recall that when we can assume normally distributed data, we can use t-tests to compare the means of two populations, or ANOVA to compare the means of multiple populations. These are parametric tests.</a:t>
            </a:r>
          </a:p>
          <a:p>
            <a:endParaRPr lang="en-GB" dirty="0"/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"AD")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y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"PD")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&lt;-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aov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(formula = `Odds Ratio` ~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Gene_set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summary(result)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Exercise: Using parametric tests, are there significant differences in the means of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/>
              <a:t>between AD and PD graphs? How about in gene sets?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2474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C440-0DD0-0140-BBB3-1B08571C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Tests for differing means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5CA2-44C3-F74D-AA94-AA83FC26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our data aren’t normally distributed, so we should use instead the Wilcoxon rank-sum test (two populations) or the Kruskal-Wallis test (multiple populations). These are non-parametric tests.</a:t>
            </a:r>
          </a:p>
          <a:p>
            <a:endParaRPr lang="en-GB" dirty="0"/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"AD")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y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filter(Graph == "PD") %&gt;% select(`Odds Ratio`) %&gt;%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kruskal.test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(formula = `Odds Ratio` ~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Gene_set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GB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Exercise: Using non-parametric tests, are there significant differences in the means of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$`Combined Score` </a:t>
            </a:r>
            <a:r>
              <a:rPr lang="en-GB" dirty="0">
                <a:solidFill>
                  <a:prstClr val="black"/>
                </a:solidFill>
              </a:rPr>
              <a:t>between AD and PD graphs? How about in gene sets?</a:t>
            </a:r>
          </a:p>
          <a:p>
            <a:endParaRPr lang="en-GB" sz="16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55867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1574-1F68-E244-AEB3-63B0CEBC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D998-5B1B-AB4D-BB34-9BF92EF74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CC5D2A-19D3-A546-A636-5FBCB4F71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4"/>
          <a:stretch/>
        </p:blipFill>
        <p:spPr bwMode="auto">
          <a:xfrm>
            <a:off x="5203515" y="0"/>
            <a:ext cx="6438358" cy="68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71C8-774D-D541-9492-B9A5C9BC5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25529" r="90119" b="69268"/>
          <a:stretch/>
        </p:blipFill>
        <p:spPr bwMode="auto">
          <a:xfrm>
            <a:off x="5203515" y="1055403"/>
            <a:ext cx="497445" cy="6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362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Plaintext</a:t>
            </a:r>
          </a:p>
          <a:p>
            <a:pPr lvl="1"/>
            <a:r>
              <a:rPr lang="en-GB" dirty="0"/>
              <a:t>Easy to open</a:t>
            </a:r>
          </a:p>
          <a:p>
            <a:pPr lvl="1"/>
            <a:r>
              <a:rPr lang="en-GB" dirty="0"/>
              <a:t>Fast to open</a:t>
            </a:r>
          </a:p>
          <a:p>
            <a:pPr lvl="1"/>
            <a:r>
              <a:rPr lang="en-GB" dirty="0"/>
              <a:t>Machine-readable*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Large </a:t>
            </a:r>
            <a:r>
              <a:rPr lang="en-GB" dirty="0" err="1">
                <a:solidFill>
                  <a:srgbClr val="FF0000"/>
                </a:solidFill>
              </a:rPr>
              <a:t>filesize</a:t>
            </a:r>
            <a:r>
              <a:rPr lang="en-GB" dirty="0">
                <a:solidFill>
                  <a:srgbClr val="FF0000"/>
                </a:solidFill>
              </a:rPr>
              <a:t> (unless compressed)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Not always human-readable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Limited range of data types</a:t>
            </a:r>
          </a:p>
          <a:p>
            <a:pPr lvl="1"/>
            <a:endParaRPr lang="en-GB" dirty="0"/>
          </a:p>
        </p:txBody>
      </p:sp>
      <p:pic>
        <p:nvPicPr>
          <p:cNvPr id="1026" name="Picture 2" descr="7.1 FASTA and FASTQ formats | Computational Genomics with R">
            <a:extLst>
              <a:ext uri="{FF2B5EF4-FFF2-40B4-BE49-F238E27FC236}">
                <a16:creationId xmlns:a16="http://schemas.microsoft.com/office/drawing/2014/main" id="{68DF47FF-0A17-4028-8360-0318E25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89" y="1664772"/>
            <a:ext cx="5294743" cy="17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D484E-C443-4F0D-BF95-EDDD94DC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389" y="3629976"/>
            <a:ext cx="557290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64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Plaintext</a:t>
            </a:r>
          </a:p>
          <a:p>
            <a:r>
              <a:rPr lang="en-GB" b="1" dirty="0"/>
              <a:t>Excel</a:t>
            </a:r>
          </a:p>
          <a:p>
            <a:pPr lvl="1"/>
            <a:r>
              <a:rPr lang="en-GB" dirty="0"/>
              <a:t>Easy to open</a:t>
            </a:r>
          </a:p>
          <a:p>
            <a:pPr lvl="1"/>
            <a:r>
              <a:rPr lang="en-GB" dirty="0"/>
              <a:t>Machine-readable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Slower to work with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Has autocorrect issues[1]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2E6FA-FDBB-4632-B59C-F13FA2D04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4" y="2080147"/>
            <a:ext cx="7353612" cy="30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E72EF-0202-4FC1-90F1-FC391F834A7B}"/>
              </a:ext>
            </a:extLst>
          </p:cNvPr>
          <p:cNvSpPr txBox="1"/>
          <p:nvPr/>
        </p:nvSpPr>
        <p:spPr>
          <a:xfrm>
            <a:off x="84908" y="6394268"/>
            <a:ext cx="549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</a:t>
            </a:r>
            <a:r>
              <a:rPr lang="en-GB" dirty="0">
                <a:hlinkClick r:id="rId4"/>
              </a:rPr>
              <a:t>https://doi.org/10.1038/d41586-021-02211-4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4313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B782-8951-466F-86F7-70A06FC1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writing data to/from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6A28-6A97-4FDB-8CB1-048BD584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make choices when we share files with other people.</a:t>
            </a:r>
            <a:br>
              <a:rPr lang="en-GB" dirty="0"/>
            </a:br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Plaintext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  <a:p>
            <a:r>
              <a:rPr lang="en-GB" b="1" dirty="0" err="1"/>
              <a:t>RData</a:t>
            </a:r>
            <a:endParaRPr lang="en-GB" b="1" dirty="0"/>
          </a:p>
          <a:p>
            <a:pPr lvl="1"/>
            <a:r>
              <a:rPr lang="en-GB" dirty="0"/>
              <a:t>Smaller </a:t>
            </a:r>
            <a:r>
              <a:rPr lang="en-GB" dirty="0" err="1"/>
              <a:t>filesize</a:t>
            </a:r>
            <a:endParaRPr lang="en-GB" dirty="0"/>
          </a:p>
          <a:p>
            <a:pPr lvl="1"/>
            <a:r>
              <a:rPr lang="en-GB" dirty="0"/>
              <a:t>Supports specialist data types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Only works in 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C8A80-2406-4E0D-87D4-C3145F45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94" y="1854447"/>
            <a:ext cx="352474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01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8DF5-BDA8-45B1-BE17-D815D876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6380-15FF-4537-9147-3F6B7BD8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read plaintext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read Excel files, 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dirty="0"/>
              <a:t> package.</a:t>
            </a:r>
            <a:br>
              <a:rPr lang="en-US" dirty="0"/>
            </a:br>
            <a:r>
              <a:rPr lang="en-US" dirty="0"/>
              <a:t>To read </a:t>
            </a:r>
            <a:r>
              <a:rPr lang="en-US" dirty="0" err="1"/>
              <a:t>RData</a:t>
            </a:r>
            <a:r>
              <a:rPr lang="en-US" dirty="0"/>
              <a:t>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TIP: Press Tab while your cursor is between the brackets of any function to see its usage.</a:t>
            </a:r>
          </a:p>
          <a:p>
            <a:endParaRPr lang="en-US" dirty="0"/>
          </a:p>
          <a:p>
            <a:r>
              <a:rPr lang="en-US" dirty="0"/>
              <a:t>To write plaintext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write.csv()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To write Excel files, use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write_xlsx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from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writexl</a:t>
            </a:r>
            <a:r>
              <a:rPr lang="en-US" dirty="0"/>
              <a:t> package.</a:t>
            </a:r>
            <a:br>
              <a:rPr lang="en-US" dirty="0"/>
            </a:br>
            <a:r>
              <a:rPr lang="en-US" dirty="0"/>
              <a:t>To write </a:t>
            </a:r>
            <a:r>
              <a:rPr lang="en-US" dirty="0" err="1"/>
              <a:t>RData</a:t>
            </a:r>
            <a:r>
              <a:rPr lang="en-US" dirty="0"/>
              <a:t> files, use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save()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Complete the code to save the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</a:t>
            </a:r>
            <a:r>
              <a:rPr lang="en-US" b="1" dirty="0"/>
              <a:t>,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</a:t>
            </a:r>
            <a:r>
              <a:rPr lang="en-US" b="1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</a:t>
            </a:r>
            <a:r>
              <a:rPr lang="en-US" b="1" dirty="0"/>
              <a:t> objects to the files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my_plaintext.csv</a:t>
            </a:r>
            <a:r>
              <a:rPr lang="en-US" b="1" dirty="0"/>
              <a:t>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my_excel.xlsx</a:t>
            </a:r>
            <a:r>
              <a:rPr lang="en-US" b="1" dirty="0"/>
              <a:t>, and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my_rdata.RData</a:t>
            </a:r>
            <a:r>
              <a:rPr lang="en-US" b="1" dirty="0"/>
              <a:t>, respectively.</a:t>
            </a:r>
            <a:br>
              <a:rPr lang="en-US" dirty="0"/>
            </a:br>
            <a:r>
              <a:rPr lang="en-US" dirty="0"/>
              <a:t>EXTENSION: What factors will influence which file you'll choose to share with other people? Which is the best choice for 1) an R statistician? 2) an Python statistician? 3) a non-statistician?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403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3" y="1089220"/>
            <a:ext cx="11280263" cy="55887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need to make sure that our data are stored as the correct data type.</a:t>
            </a:r>
          </a:p>
          <a:p>
            <a:endParaRPr lang="en-GB" dirty="0"/>
          </a:p>
          <a:p>
            <a:r>
              <a:rPr lang="en-GB" dirty="0"/>
              <a:t>Numeric</a:t>
            </a:r>
          </a:p>
          <a:p>
            <a:pPr lvl="1"/>
            <a:r>
              <a:rPr lang="en-GB" dirty="0"/>
              <a:t>Integer</a:t>
            </a:r>
          </a:p>
          <a:p>
            <a:pPr lvl="1"/>
            <a:r>
              <a:rPr lang="en-GB" dirty="0"/>
              <a:t>Double (floating point number)</a:t>
            </a:r>
          </a:p>
          <a:p>
            <a:pPr lvl="1"/>
            <a:r>
              <a:rPr lang="en-GB" dirty="0"/>
              <a:t>Matrix</a:t>
            </a:r>
          </a:p>
          <a:p>
            <a:r>
              <a:rPr lang="en-GB" dirty="0"/>
              <a:t>Logical (</a:t>
            </a:r>
            <a:r>
              <a:rPr lang="en-GB" dirty="0" err="1"/>
              <a:t>boolean</a:t>
            </a:r>
            <a:r>
              <a:rPr lang="en-GB" dirty="0"/>
              <a:t>)</a:t>
            </a:r>
          </a:p>
          <a:p>
            <a:r>
              <a:rPr lang="en-GB" dirty="0"/>
              <a:t>Character (string)</a:t>
            </a:r>
          </a:p>
          <a:p>
            <a:pPr lvl="1"/>
            <a:r>
              <a:rPr lang="en-GB" dirty="0"/>
              <a:t>Factor</a:t>
            </a:r>
          </a:p>
          <a:p>
            <a:r>
              <a:rPr lang="en-GB" dirty="0"/>
              <a:t>List</a:t>
            </a:r>
          </a:p>
          <a:p>
            <a:pPr lvl="1"/>
            <a:r>
              <a:rPr lang="en-GB" dirty="0"/>
              <a:t>Data frame</a:t>
            </a:r>
          </a:p>
          <a:p>
            <a:pPr lvl="1"/>
            <a:endParaRPr lang="en-GB" dirty="0"/>
          </a:p>
          <a:p>
            <a:r>
              <a:rPr lang="en-GB" dirty="0"/>
              <a:t>Check data types using the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glimpse()</a:t>
            </a:r>
            <a:r>
              <a:rPr lang="en-GB" dirty="0"/>
              <a:t> function from the </a:t>
            </a:r>
            <a:r>
              <a:rPr lang="en-GB" dirty="0" err="1"/>
              <a:t>dplyr</a:t>
            </a:r>
            <a:r>
              <a:rPr lang="en-GB" dirty="0"/>
              <a:t> package</a:t>
            </a:r>
          </a:p>
          <a:p>
            <a:endParaRPr lang="en-GB" dirty="0"/>
          </a:p>
          <a:p>
            <a:r>
              <a:rPr lang="en-GB" dirty="0"/>
              <a:t>What operations can we only do with certain data types?</a:t>
            </a:r>
          </a:p>
          <a:p>
            <a:r>
              <a:rPr lang="en-GB" dirty="0"/>
              <a:t>What are the consequences of storing </a:t>
            </a:r>
            <a:r>
              <a:rPr lang="en-GB" dirty="0" err="1"/>
              <a:t>numerics</a:t>
            </a:r>
            <a:r>
              <a:rPr lang="en-GB" dirty="0"/>
              <a:t> as characters?</a:t>
            </a:r>
          </a:p>
        </p:txBody>
      </p:sp>
    </p:spTree>
    <p:extLst>
      <p:ext uri="{BB962C8B-B14F-4D97-AF65-F5344CB8AC3E}">
        <p14:creationId xmlns:p14="http://schemas.microsoft.com/office/powerpoint/2010/main" val="19526732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DC7D-9D70-48FC-AD0B-E5D40482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146F-2EDB-4145-820B-B7B95C73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be able to convert data into a different type.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as.double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as.list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Can we always convert characters to </a:t>
            </a:r>
            <a:r>
              <a:rPr lang="en-GB" dirty="0" err="1"/>
              <a:t>numerics</a:t>
            </a:r>
            <a:r>
              <a:rPr lang="en-GB" dirty="0"/>
              <a:t>?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802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16x9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KCL UPDATE v4 16x9.potx</Template>
  <TotalTime>2365</TotalTime>
  <Words>2934</Words>
  <Application>Microsoft Macintosh PowerPoint</Application>
  <PresentationFormat>Custom</PresentationFormat>
  <Paragraphs>338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Georgia</vt:lpstr>
      <vt:lpstr>Impact</vt:lpstr>
      <vt:lpstr>KCL UPDATE v4 16x9</vt:lpstr>
      <vt:lpstr>PowerPoint Presentation</vt:lpstr>
      <vt:lpstr>PowerPoint Presentation</vt:lpstr>
      <vt:lpstr>Programming choices: Contents</vt:lpstr>
      <vt:lpstr>Reading and writing data to/from file</vt:lpstr>
      <vt:lpstr>Reading and writing data to/from file</vt:lpstr>
      <vt:lpstr>Reading and writing data to/from file</vt:lpstr>
      <vt:lpstr>Exercise 1</vt:lpstr>
      <vt:lpstr>Data types in R</vt:lpstr>
      <vt:lpstr>Data types in R</vt:lpstr>
      <vt:lpstr>Exercise 2</vt:lpstr>
      <vt:lpstr>Subsetting data I: base R</vt:lpstr>
      <vt:lpstr>Subsetting data I: base R</vt:lpstr>
      <vt:lpstr>Subsetting data I: base R</vt:lpstr>
      <vt:lpstr>Subsetting data I: base R</vt:lpstr>
      <vt:lpstr>Exercise 3</vt:lpstr>
      <vt:lpstr>Subsetting data II: dplyr</vt:lpstr>
      <vt:lpstr>Subsetting data II: dplyr</vt:lpstr>
      <vt:lpstr>Subsetting data II: dplyr</vt:lpstr>
      <vt:lpstr>Exercise 4</vt:lpstr>
      <vt:lpstr>for() loop</vt:lpstr>
      <vt:lpstr>for() loop</vt:lpstr>
      <vt:lpstr>Exercise 5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Exercise 6</vt:lpstr>
      <vt:lpstr>Extension: regular expressions</vt:lpstr>
      <vt:lpstr>Extension: regular expressions</vt:lpstr>
      <vt:lpstr>Free practice</vt:lpstr>
      <vt:lpstr>PowerPoint Presentation</vt:lpstr>
      <vt:lpstr>Statistical choices: Contents</vt:lpstr>
      <vt:lpstr>Normality tests</vt:lpstr>
      <vt:lpstr>Tests for differing means </vt:lpstr>
      <vt:lpstr>Tests for differing means </vt:lpstr>
      <vt:lpstr>Data visualisation</vt:lpstr>
    </vt:vector>
  </TitlesOfParts>
  <Company>DAY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1</dc:creator>
  <cp:lastModifiedBy>Simon Lam</cp:lastModifiedBy>
  <cp:revision>121</cp:revision>
  <dcterms:created xsi:type="dcterms:W3CDTF">2015-05-18T09:02:19Z</dcterms:created>
  <dcterms:modified xsi:type="dcterms:W3CDTF">2021-10-29T16:03:08Z</dcterms:modified>
</cp:coreProperties>
</file>